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8" r:id="rId11"/>
    <p:sldId id="264" r:id="rId12"/>
    <p:sldId id="275" r:id="rId13"/>
    <p:sldId id="269" r:id="rId14"/>
    <p:sldId id="270" r:id="rId15"/>
    <p:sldId id="265" r:id="rId16"/>
    <p:sldId id="271" r:id="rId17"/>
    <p:sldId id="272" r:id="rId18"/>
    <p:sldId id="274" r:id="rId19"/>
    <p:sldId id="278" r:id="rId20"/>
    <p:sldId id="277" r:id="rId21"/>
    <p:sldId id="279" r:id="rId22"/>
    <p:sldId id="26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0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BFB9-2DE0-824E-97D9-9148D0D4531A}" type="datetimeFigureOut">
              <a:rPr lang="fr-FR" smtClean="0"/>
              <a:t>04/03/2017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CB2B0-CEEB-1B4D-8B99-1AD8BFAAF2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97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48AA9-C794-294E-AD07-E13F84E101EB}" type="datetimeFigureOut">
              <a:rPr lang="fr-FR" smtClean="0"/>
              <a:t>04/03/2017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720A9-DE11-AC4E-ABDF-2464DAACD1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72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</a:t>
            </a:r>
            <a:r>
              <a:rPr lang="fr-FR" baseline="0" dirty="0" smtClean="0"/>
              <a:t> neurones sont des cellules nerveuse qui dans un organisme effectuent du traitement d’informations. </a:t>
            </a:r>
          </a:p>
          <a:p>
            <a:r>
              <a:rPr lang="fr-FR" baseline="0" dirty="0" smtClean="0"/>
              <a:t>Les neurones communiques entre eux par l’intermédiaires de synapses. </a:t>
            </a:r>
          </a:p>
          <a:p>
            <a:r>
              <a:rPr lang="fr-FR" baseline="0" dirty="0" smtClean="0"/>
              <a:t>Une synapse est une interface chimique entre deux neurones.</a:t>
            </a:r>
          </a:p>
          <a:p>
            <a:r>
              <a:rPr lang="fr-FR" baseline="0" dirty="0" smtClean="0"/>
              <a:t>Les neurones envoient des impulsions nerveuse le long de leurs axones vers les synapses. Ces signaux </a:t>
            </a:r>
            <a:r>
              <a:rPr lang="fr-FR" baseline="0" dirty="0" err="1" smtClean="0"/>
              <a:t>electriques</a:t>
            </a:r>
            <a:r>
              <a:rPr lang="fr-FR" baseline="0" dirty="0" smtClean="0"/>
              <a:t> sont convertis en message chimique par la synapse c</a:t>
            </a:r>
            <a:r>
              <a:rPr lang="fr-FR" baseline="0" dirty="0" smtClean="0"/>
              <a:t>ôté neurone </a:t>
            </a:r>
            <a:r>
              <a:rPr lang="fr-FR" baseline="0" dirty="0" err="1" smtClean="0"/>
              <a:t>pré-synaptique</a:t>
            </a:r>
            <a:r>
              <a:rPr lang="fr-FR" baseline="0" dirty="0" smtClean="0"/>
              <a:t> vers le côté post synaptique qui le retransforme en influx nerveux </a:t>
            </a:r>
            <a:r>
              <a:rPr lang="fr-FR" baseline="0" dirty="0" err="1" smtClean="0"/>
              <a:t>electrique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720A9-DE11-AC4E-ABDF-2464DAACD12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40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767006"/>
            <a:ext cx="7429499" cy="60068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92056"/>
            <a:ext cx="7429499" cy="46782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 6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6" name="Rectangle 5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 userDrawn="1"/>
        </p:nvSpPr>
        <p:spPr>
          <a:xfrm>
            <a:off x="-3900" y="371232"/>
            <a:ext cx="9144000" cy="391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4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/>
              <a:t>Soutenance de projet de 3</a:t>
            </a:r>
            <a:r>
              <a:rPr lang="fr-FR" baseline="30000" dirty="0" smtClean="0"/>
              <a:t>ème </a:t>
            </a:r>
            <a:r>
              <a:rPr lang="fr-FR" dirty="0" smtClean="0"/>
              <a:t>année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dirty="0" smtClean="0"/>
              <a:t>Utilisation de la plateforme </a:t>
            </a:r>
            <a:r>
              <a:rPr lang="fr-FR" dirty="0" err="1" smtClean="0"/>
              <a:t>neuromorphique</a:t>
            </a:r>
            <a:r>
              <a:rPr lang="fr-FR" dirty="0" smtClean="0"/>
              <a:t> </a:t>
            </a:r>
            <a:r>
              <a:rPr lang="fr-FR" dirty="0" err="1" smtClean="0"/>
              <a:t>computing</a:t>
            </a:r>
            <a:r>
              <a:rPr lang="fr-FR" dirty="0" smtClean="0"/>
              <a:t> </a:t>
            </a:r>
            <a:r>
              <a:rPr lang="fr-FR" dirty="0" err="1" smtClean="0"/>
              <a:t>platform</a:t>
            </a:r>
            <a:r>
              <a:rPr lang="fr-FR" dirty="0" smtClean="0"/>
              <a:t> du </a:t>
            </a:r>
            <a:r>
              <a:rPr lang="fr-FR" dirty="0" err="1" smtClean="0"/>
              <a:t>Human</a:t>
            </a:r>
            <a:r>
              <a:rPr lang="fr-FR" dirty="0" smtClean="0"/>
              <a:t> </a:t>
            </a:r>
            <a:r>
              <a:rPr lang="fr-FR" dirty="0" err="1" smtClean="0"/>
              <a:t>brain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(</a:t>
            </a:r>
            <a:r>
              <a:rPr lang="fr-FR" dirty="0" err="1" smtClean="0"/>
              <a:t>hbp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04637" y="4665770"/>
            <a:ext cx="2909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Manon PREDHUMEAU &amp; Justin GOUTEY</a:t>
            </a:r>
          </a:p>
          <a:p>
            <a:endParaRPr lang="fr-FR" sz="1350" dirty="0"/>
          </a:p>
          <a:p>
            <a:r>
              <a:rPr lang="fr-FR" sz="1350" dirty="0"/>
              <a:t>Proposé par Alexandre MUZY</a:t>
            </a:r>
          </a:p>
          <a:p>
            <a:r>
              <a:rPr lang="fr-FR" sz="1350" dirty="0"/>
              <a:t>Tuteuré par David HILL</a:t>
            </a:r>
            <a:endParaRPr lang="fr-FR" sz="1350" dirty="0"/>
          </a:p>
        </p:txBody>
      </p:sp>
    </p:spTree>
    <p:extLst>
      <p:ext uri="{BB962C8B-B14F-4D97-AF65-F5344CB8AC3E}">
        <p14:creationId xmlns:p14="http://schemas.microsoft.com/office/powerpoint/2010/main" val="52634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 FPGA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23207" y="2249486"/>
            <a:ext cx="7562352" cy="3541714"/>
          </a:xfrm>
        </p:spPr>
        <p:txBody>
          <a:bodyPr/>
          <a:lstStyle/>
          <a:p>
            <a:r>
              <a:rPr lang="fr-FR" dirty="0" smtClean="0"/>
              <a:t>Vecteur de paramétrage</a:t>
            </a:r>
          </a:p>
          <a:p>
            <a:pPr lvl="1"/>
            <a:r>
              <a:rPr lang="fr-FR" dirty="0" smtClean="0"/>
              <a:t>Communication avec la cluster de calcul</a:t>
            </a:r>
          </a:p>
          <a:p>
            <a:pPr lvl="1"/>
            <a:r>
              <a:rPr lang="fr-FR" dirty="0" smtClean="0"/>
              <a:t>Paramétrage simulation</a:t>
            </a:r>
          </a:p>
          <a:p>
            <a:pPr lvl="1"/>
            <a:r>
              <a:rPr lang="fr-FR" dirty="0" smtClean="0"/>
              <a:t>Retour logs et données</a:t>
            </a:r>
            <a:endParaRPr lang="fr-FR" dirty="0"/>
          </a:p>
          <a:p>
            <a:r>
              <a:rPr lang="fr-FR" dirty="0" smtClean="0"/>
              <a:t>Vecteur de communication</a:t>
            </a:r>
          </a:p>
          <a:p>
            <a:pPr lvl="1"/>
            <a:r>
              <a:rPr lang="fr-FR" dirty="0" smtClean="0"/>
              <a:t>Extension du réseau</a:t>
            </a:r>
          </a:p>
          <a:p>
            <a:pPr lvl="1"/>
            <a:r>
              <a:rPr lang="fr-FR" dirty="0" smtClean="0"/>
              <a:t>Communication inter-wafers</a:t>
            </a:r>
          </a:p>
          <a:p>
            <a:pPr lvl="1"/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 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08666"/>
            <a:ext cx="4722282" cy="3541712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 smtClean="0"/>
              <a:t>	Principes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		</a:t>
            </a:r>
            <a:r>
              <a:rPr lang="fr-FR" dirty="0" smtClean="0"/>
              <a:t>Architecture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126481" y="2177935"/>
            <a:ext cx="2876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Spiking</a:t>
            </a:r>
            <a:r>
              <a:rPr lang="fr-FR" dirty="0" smtClean="0"/>
              <a:t> Neural Network Architecture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Equipe de Manchester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Simulation software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« 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Core</a:t>
            </a:r>
            <a:r>
              <a:rPr lang="fr-FR" dirty="0" smtClean="0"/>
              <a:t> »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Objectif : simuler 1% du cerveaux humain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L’incohérence mémoire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8458" y="2249486"/>
            <a:ext cx="7277101" cy="3541714"/>
          </a:xfrm>
        </p:spPr>
        <p:txBody>
          <a:bodyPr/>
          <a:lstStyle/>
          <a:p>
            <a:r>
              <a:rPr lang="fr-FR" dirty="0" smtClean="0"/>
              <a:t>Pas de vérification avant modification</a:t>
            </a:r>
          </a:p>
          <a:p>
            <a:endParaRPr lang="fr-FR" dirty="0"/>
          </a:p>
          <a:p>
            <a:r>
              <a:rPr lang="fr-FR" dirty="0" smtClean="0"/>
              <a:t>Seule l’information locale est connue (comme dans un vrai cerveaux)</a:t>
            </a:r>
          </a:p>
          <a:p>
            <a:endParaRPr lang="fr-FR" dirty="0"/>
          </a:p>
          <a:p>
            <a:r>
              <a:rPr lang="fr-FR" dirty="0" smtClean="0"/>
              <a:t>Mémoire uniquement locale à chaque cœur du point de vue du système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 smtClean="0"/>
              <a:t>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48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non déterminisme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2249486"/>
            <a:ext cx="7485459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Globally</a:t>
            </a:r>
            <a:r>
              <a:rPr lang="fr-FR" dirty="0" smtClean="0"/>
              <a:t> </a:t>
            </a:r>
            <a:r>
              <a:rPr lang="fr-FR" dirty="0" err="1" smtClean="0"/>
              <a:t>Asynchronous</a:t>
            </a:r>
            <a:r>
              <a:rPr lang="fr-FR" dirty="0" smtClean="0"/>
              <a:t>, </a:t>
            </a:r>
            <a:r>
              <a:rPr lang="fr-FR" dirty="0" err="1" smtClean="0"/>
              <a:t>Locally</a:t>
            </a:r>
            <a:r>
              <a:rPr lang="fr-FR" dirty="0" smtClean="0"/>
              <a:t> </a:t>
            </a:r>
            <a:r>
              <a:rPr lang="fr-FR" dirty="0" err="1" smtClean="0"/>
              <a:t>Synchronous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 smtClean="0"/>
          </a:p>
          <a:p>
            <a:pPr lvl="1">
              <a:buFont typeface="Arial" charset="0"/>
              <a:buChar char="•"/>
            </a:pPr>
            <a:r>
              <a:rPr lang="fr-FR" dirty="0" smtClean="0"/>
              <a:t>Simulation et communication synchrone à l’échelle d’un cœur</a:t>
            </a:r>
          </a:p>
          <a:p>
            <a:pPr lvl="1">
              <a:buFont typeface="Arial" charset="0"/>
              <a:buChar char="•"/>
            </a:pPr>
            <a:endParaRPr lang="fr-FR" dirty="0"/>
          </a:p>
          <a:p>
            <a:pPr lvl="1">
              <a:buFont typeface="Arial" charset="0"/>
              <a:buChar char="•"/>
            </a:pPr>
            <a:r>
              <a:rPr lang="fr-FR" dirty="0" smtClean="0"/>
              <a:t>Simulation et communication asynchrone entre les cœurs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 smtClean="0"/>
              <a:t>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44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Simulation </a:t>
            </a:r>
            <a:r>
              <a:rPr lang="fr-FR" dirty="0" err="1" smtClean="0"/>
              <a:t>évenementielle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183"/>
            <a:ext cx="3656013" cy="2850321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08458" y="2401886"/>
            <a:ext cx="36587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41758" y="2992582"/>
            <a:ext cx="3510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Pas de pas de temps fixe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Mécanisme de callbacks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Appel de fonction </a:t>
            </a:r>
            <a:r>
              <a:rPr lang="fr-FR" dirty="0" smtClean="0">
                <a:sym typeface="Wingdings"/>
              </a:rPr>
              <a:t> évènement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Principes 		</a:t>
            </a:r>
            <a:r>
              <a:rPr lang="fr-FR" dirty="0" smtClean="0"/>
              <a:t>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6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Une architecture à 3 niveaux</a:t>
            </a:r>
          </a:p>
          <a:p>
            <a:pPr lvl="1"/>
            <a:r>
              <a:rPr lang="fr-FR" dirty="0" smtClean="0"/>
              <a:t>Hardware</a:t>
            </a:r>
          </a:p>
          <a:p>
            <a:pPr lvl="1"/>
            <a:r>
              <a:rPr lang="fr-FR" dirty="0" smtClean="0"/>
              <a:t>Couche applicative de bas niveaux</a:t>
            </a:r>
          </a:p>
          <a:p>
            <a:pPr lvl="1"/>
            <a:r>
              <a:rPr lang="fr-FR" dirty="0" smtClean="0"/>
              <a:t>Couche applicative de haut niveaux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Principes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Niveaux 1 : le hardware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600 cartes de 48 puces</a:t>
            </a:r>
          </a:p>
          <a:p>
            <a:r>
              <a:rPr lang="fr-FR" dirty="0" smtClean="0"/>
              <a:t>Soit 28 800 puces</a:t>
            </a:r>
          </a:p>
          <a:p>
            <a:endParaRPr lang="fr-FR" dirty="0"/>
          </a:p>
          <a:p>
            <a:r>
              <a:rPr lang="fr-FR" dirty="0" smtClean="0"/>
              <a:t>18 cœurs par puces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1 cœur moniteur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16 cœurs simulation 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1 cœur tolérance aux pannes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Principes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06" y="2013323"/>
            <a:ext cx="3296393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7" y="2201723"/>
            <a:ext cx="3659187" cy="2756088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	Principes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		Architecture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38138" y="1489092"/>
            <a:ext cx="437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Niveaux 2 : couche applicative de bas niveau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71753" y="1489092"/>
            <a:ext cx="443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Niveaux 3 : couche applicative de haut niveau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sz="half" idx="1"/>
          </p:nvPr>
        </p:nvSpPr>
        <p:spPr>
          <a:xfrm>
            <a:off x="5061169" y="2081740"/>
            <a:ext cx="3658792" cy="3541714"/>
          </a:xfrm>
        </p:spPr>
        <p:txBody>
          <a:bodyPr/>
          <a:lstStyle/>
          <a:p>
            <a:r>
              <a:rPr lang="fr-FR" dirty="0" err="1" smtClean="0"/>
              <a:t>SpyNNaker</a:t>
            </a:r>
            <a:r>
              <a:rPr lang="fr-FR" dirty="0" smtClean="0"/>
              <a:t> : Implémentation de </a:t>
            </a:r>
            <a:r>
              <a:rPr lang="fr-FR" dirty="0" err="1" smtClean="0"/>
              <a:t>PyNN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PACMAN </a:t>
            </a:r>
          </a:p>
          <a:p>
            <a:endParaRPr lang="fr-FR" dirty="0"/>
          </a:p>
          <a:p>
            <a:r>
              <a:rPr lang="fr-FR" dirty="0" smtClean="0"/>
              <a:t>Gestion des simulation par les utilisateurs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33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Représentation et simulation de réseaux de neurones</a:t>
            </a:r>
          </a:p>
          <a:p>
            <a:endParaRPr lang="fr-FR" dirty="0" smtClean="0"/>
          </a:p>
          <a:p>
            <a:r>
              <a:rPr lang="fr-FR" dirty="0" smtClean="0"/>
              <a:t>API Python</a:t>
            </a:r>
          </a:p>
          <a:p>
            <a:endParaRPr lang="fr-FR" dirty="0"/>
          </a:p>
          <a:p>
            <a:r>
              <a:rPr lang="fr-FR" dirty="0" smtClean="0"/>
              <a:t>Une implémentation pour </a:t>
            </a:r>
            <a:r>
              <a:rPr lang="fr-FR" dirty="0" err="1" smtClean="0"/>
              <a:t>SpiNNaker</a:t>
            </a:r>
            <a:r>
              <a:rPr lang="fr-FR" dirty="0"/>
              <a:t> </a:t>
            </a:r>
            <a:r>
              <a:rPr lang="fr-FR" dirty="0" smtClean="0"/>
              <a:t>et une pour </a:t>
            </a:r>
            <a:r>
              <a:rPr lang="fr-FR" dirty="0" err="1" smtClean="0"/>
              <a:t>BrainScaleS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PyNN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Emulateurs 	</a:t>
            </a:r>
            <a:r>
              <a:rPr lang="fr-FR" dirty="0" err="1" smtClean="0"/>
              <a:t>Platforme</a:t>
            </a:r>
            <a:r>
              <a:rPr lang="fr-FR" dirty="0" smtClean="0"/>
              <a:t> HBP	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6058" y="897775"/>
            <a:ext cx="7429500" cy="515389"/>
          </a:xfrm>
        </p:spPr>
        <p:txBody>
          <a:bodyPr/>
          <a:lstStyle/>
          <a:p>
            <a:r>
              <a:rPr lang="fr-FR" dirty="0" smtClean="0"/>
              <a:t>EMULATEURS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56058" y="2446680"/>
            <a:ext cx="3658793" cy="3344519"/>
          </a:xfrm>
        </p:spPr>
        <p:txBody>
          <a:bodyPr/>
          <a:lstStyle/>
          <a:p>
            <a:r>
              <a:rPr lang="fr-FR" dirty="0" smtClean="0"/>
              <a:t>Emulateur du système </a:t>
            </a:r>
            <a:r>
              <a:rPr lang="fr-FR" dirty="0" err="1" smtClean="0"/>
              <a:t>BrainScaleS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Docker où Sources sur la forge</a:t>
            </a:r>
          </a:p>
          <a:p>
            <a:endParaRPr lang="fr-FR" dirty="0"/>
          </a:p>
          <a:p>
            <a:pPr>
              <a:buFont typeface="Wingdings" charset="2"/>
              <a:buChar char="Ø"/>
            </a:pPr>
            <a:r>
              <a:rPr lang="fr-FR" dirty="0" smtClean="0"/>
              <a:t>Docker fonctionne uniquement sur les fichiers de tests</a:t>
            </a:r>
          </a:p>
          <a:p>
            <a:pPr>
              <a:buFont typeface="Wingdings" charset="2"/>
              <a:buChar char="Ø"/>
            </a:pPr>
            <a:r>
              <a:rPr lang="fr-FR" dirty="0" smtClean="0"/>
              <a:t>VM ne localise pas les modules pythons</a:t>
            </a:r>
          </a:p>
          <a:p>
            <a:pPr>
              <a:buFont typeface="Wingdings" charset="2"/>
              <a:buChar char="Ø"/>
            </a:pP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446680"/>
            <a:ext cx="3656408" cy="3344519"/>
          </a:xfrm>
        </p:spPr>
        <p:txBody>
          <a:bodyPr/>
          <a:lstStyle/>
          <a:p>
            <a:r>
              <a:rPr lang="fr-FR" dirty="0" smtClean="0"/>
              <a:t>Emulateur de </a:t>
            </a:r>
            <a:r>
              <a:rPr lang="fr-FR" dirty="0" err="1" smtClean="0"/>
              <a:t>SpiNNaker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Dép</a:t>
            </a:r>
            <a:r>
              <a:rPr lang="fr-FR" dirty="0" smtClean="0"/>
              <a:t>ôt </a:t>
            </a:r>
            <a:r>
              <a:rPr lang="fr-FR" dirty="0" err="1" smtClean="0"/>
              <a:t>GitHub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Obsolète (plus maintenu depuis 2015)=&gt; incompatible avec </a:t>
            </a:r>
            <a:r>
              <a:rPr lang="fr-FR" dirty="0" err="1" smtClean="0"/>
              <a:t>SpyNNaker</a:t>
            </a:r>
            <a:r>
              <a:rPr lang="fr-FR" dirty="0" smtClean="0"/>
              <a:t> 3.0.0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PyNN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Emulateurs</a:t>
            </a:r>
            <a:r>
              <a:rPr lang="fr-FR" dirty="0" smtClean="0"/>
              <a:t> 	</a:t>
            </a:r>
            <a:r>
              <a:rPr lang="fr-FR" dirty="0" err="1" smtClean="0"/>
              <a:t>Platforme</a:t>
            </a:r>
            <a:r>
              <a:rPr lang="fr-FR" dirty="0" smtClean="0"/>
              <a:t> HBP	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56058" y="1762298"/>
            <a:ext cx="700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ESS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629150" y="1747242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SpiNNakerEmulator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24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9682" y="2748251"/>
            <a:ext cx="7429499" cy="3541714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err="1" smtClean="0"/>
              <a:t>Human</a:t>
            </a:r>
            <a:r>
              <a:rPr lang="fr-FR" dirty="0" smtClean="0"/>
              <a:t> Brain Project (2013)</a:t>
            </a:r>
          </a:p>
          <a:p>
            <a:endParaRPr lang="fr-FR" dirty="0" smtClean="0"/>
          </a:p>
          <a:p>
            <a:r>
              <a:rPr lang="fr-FR" dirty="0" smtClean="0"/>
              <a:t>Simulateur Neuronaux : </a:t>
            </a:r>
            <a:r>
              <a:rPr lang="fr-FR" dirty="0" err="1" smtClean="0"/>
              <a:t>SpiNNaker</a:t>
            </a:r>
            <a:r>
              <a:rPr lang="fr-FR" dirty="0" smtClean="0"/>
              <a:t> &amp; </a:t>
            </a:r>
            <a:r>
              <a:rPr lang="fr-FR" dirty="0" err="1" smtClean="0"/>
              <a:t>BrainScaleS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Comparatif et analyse de performance</a:t>
            </a: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 smtClean="0"/>
              <a:t>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</a:t>
            </a:r>
            <a:r>
              <a:rPr lang="fr-FR" dirty="0" smtClean="0"/>
              <a:t>	Conclusion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61" y="-427857"/>
            <a:ext cx="5490308" cy="54903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3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Platforme</a:t>
            </a:r>
            <a:r>
              <a:rPr lang="fr-FR" dirty="0" smtClean="0"/>
              <a:t> </a:t>
            </a:r>
            <a:r>
              <a:rPr lang="fr-FR" dirty="0" err="1" smtClean="0"/>
              <a:t>hbp</a:t>
            </a:r>
            <a:r>
              <a:rPr lang="fr-FR" dirty="0" smtClean="0"/>
              <a:t> : utilisation de la </a:t>
            </a:r>
            <a:r>
              <a:rPr lang="fr-FR" dirty="0" err="1" smtClean="0"/>
              <a:t>platforme</a:t>
            </a:r>
            <a:r>
              <a:rPr lang="fr-FR" dirty="0" smtClean="0"/>
              <a:t> collaborative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Test </a:t>
            </a:r>
          </a:p>
          <a:p>
            <a:r>
              <a:rPr lang="fr-FR" dirty="0" smtClean="0"/>
              <a:t>Réseau en chaine </a:t>
            </a:r>
            <a:r>
              <a:rPr lang="fr-FR" dirty="0" err="1" smtClean="0"/>
              <a:t>synfire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PyNN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Emulateurs 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Platforme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HBP</a:t>
            </a:r>
            <a:r>
              <a:rPr lang="fr-FR" dirty="0" smtClean="0"/>
              <a:t>	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375" y="1670857"/>
            <a:ext cx="3490001" cy="17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Platforme</a:t>
            </a:r>
            <a:r>
              <a:rPr lang="fr-FR" dirty="0" smtClean="0"/>
              <a:t> </a:t>
            </a:r>
            <a:r>
              <a:rPr lang="fr-FR" dirty="0" err="1" smtClean="0"/>
              <a:t>hbp</a:t>
            </a:r>
            <a:r>
              <a:rPr lang="fr-FR" dirty="0" smtClean="0"/>
              <a:t> : utilisation de la </a:t>
            </a:r>
            <a:r>
              <a:rPr lang="fr-FR" dirty="0" err="1" smtClean="0"/>
              <a:t>platforme</a:t>
            </a:r>
            <a:r>
              <a:rPr lang="fr-FR" dirty="0" smtClean="0"/>
              <a:t> collaborative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4371" y="1958540"/>
            <a:ext cx="3658792" cy="354171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Résultat :</a:t>
            </a:r>
          </a:p>
          <a:p>
            <a:r>
              <a:rPr lang="fr-FR" dirty="0" smtClean="0"/>
              <a:t>Trace d’exécution</a:t>
            </a:r>
          </a:p>
          <a:p>
            <a:endParaRPr lang="fr-FR" dirty="0"/>
          </a:p>
          <a:p>
            <a:r>
              <a:rPr lang="fr-FR" dirty="0" smtClean="0"/>
              <a:t> pas d’information supplémentaires: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Placement des population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Consommation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Tables de routage </a:t>
            </a:r>
          </a:p>
          <a:p>
            <a:pPr lvl="1">
              <a:buFont typeface="Courier New" charset="0"/>
              <a:buChar char="o"/>
            </a:pPr>
            <a:r>
              <a:rPr lang="mr-IN" dirty="0" smtClean="0"/>
              <a:t>…</a:t>
            </a:r>
            <a:endParaRPr lang="fr-FR" dirty="0" smtClean="0"/>
          </a:p>
          <a:p>
            <a:pPr lvl="1">
              <a:buFont typeface="Courier New" charset="0"/>
              <a:buChar char="o"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</a:t>
            </a:r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Exploitation</a:t>
            </a:r>
            <a:r>
              <a:rPr lang="fr-FR" dirty="0"/>
              <a:t>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PyNN</a:t>
            </a: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Emulateurs 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Platforme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HBP</a:t>
            </a:r>
            <a:r>
              <a:rPr lang="fr-FR" dirty="0" smtClean="0"/>
              <a:t>	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t="39798" r="45479" b="1960"/>
          <a:stretch/>
        </p:blipFill>
        <p:spPr>
          <a:xfrm>
            <a:off x="5275767" y="1513267"/>
            <a:ext cx="2772000" cy="190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70" y="3659678"/>
            <a:ext cx="3350029" cy="25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simulateurs :</a:t>
            </a:r>
          </a:p>
          <a:p>
            <a:r>
              <a:rPr lang="fr-FR" dirty="0" err="1" smtClean="0"/>
              <a:t>BrainScaleS</a:t>
            </a:r>
            <a:r>
              <a:rPr lang="fr-FR" dirty="0" smtClean="0"/>
              <a:t> orienté Hardware</a:t>
            </a:r>
          </a:p>
          <a:p>
            <a:r>
              <a:rPr lang="fr-FR" dirty="0" err="1" smtClean="0"/>
              <a:t>SpiNNaker</a:t>
            </a:r>
            <a:r>
              <a:rPr lang="fr-FR" dirty="0" smtClean="0"/>
              <a:t> orienté Software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Etat des lieux</a:t>
            </a:r>
          </a:p>
          <a:p>
            <a:r>
              <a:rPr lang="fr-FR" dirty="0" smtClean="0"/>
              <a:t>Paramétrage par une API relativement uniforme</a:t>
            </a:r>
            <a:endParaRPr lang="fr-FR" dirty="0"/>
          </a:p>
          <a:p>
            <a:r>
              <a:rPr lang="fr-FR" dirty="0" err="1" smtClean="0"/>
              <a:t>SpiNNaker</a:t>
            </a:r>
            <a:r>
              <a:rPr lang="fr-FR" dirty="0" smtClean="0"/>
              <a:t> plus aboutis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3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7484" y="2036619"/>
            <a:ext cx="5766803" cy="3433156"/>
          </a:xfrm>
        </p:spPr>
        <p:txBody>
          <a:bodyPr numCol="2">
            <a:normAutofit lnSpcReduction="10000"/>
          </a:bodyPr>
          <a:lstStyle/>
          <a:p>
            <a:pPr marL="385763" indent="-385763">
              <a:buFont typeface="+mj-lt"/>
              <a:buAutoNum type="romanUcPeriod"/>
            </a:pPr>
            <a:r>
              <a:rPr lang="fr-FR" dirty="0" smtClean="0"/>
              <a:t>Le Cerveaux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Neurone 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Synapse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Le réseaux</a:t>
            </a:r>
          </a:p>
          <a:p>
            <a:pPr marL="728663" lvl="1" indent="-385763">
              <a:buFont typeface="+mj-lt"/>
              <a:buAutoNum type="alphaUcPeriod"/>
            </a:pPr>
            <a:endParaRPr lang="fr-FR" dirty="0"/>
          </a:p>
          <a:p>
            <a:pPr marL="385763" indent="-385763">
              <a:buFont typeface="+mj-lt"/>
              <a:buAutoNum type="romanUcPeriod"/>
            </a:pPr>
            <a:r>
              <a:rPr lang="fr-FR" dirty="0" err="1" smtClean="0"/>
              <a:t>BrainScaleS</a:t>
            </a: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r>
              <a:rPr lang="fr-FR" dirty="0" err="1" smtClean="0"/>
              <a:t>Presentation</a:t>
            </a: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Modules </a:t>
            </a:r>
            <a:r>
              <a:rPr lang="fr-FR" dirty="0" err="1" smtClean="0"/>
              <a:t>Neuromorphiques</a:t>
            </a: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endParaRPr lang="fr-FR" dirty="0" smtClean="0"/>
          </a:p>
          <a:p>
            <a:pPr marL="385763" indent="-385763">
              <a:buFont typeface="+mj-lt"/>
              <a:buAutoNum type="romanUcPeriod"/>
            </a:pPr>
            <a:r>
              <a:rPr lang="fr-FR" dirty="0" err="1" smtClean="0"/>
              <a:t>SpiNNaker</a:t>
            </a:r>
            <a:endParaRPr lang="fr-FR" dirty="0" smtClean="0"/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Présentation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Principe</a:t>
            </a:r>
          </a:p>
          <a:p>
            <a:pPr marL="728663" lvl="1" indent="-385763">
              <a:buFont typeface="+mj-lt"/>
              <a:buAutoNum type="alphaUcPeriod"/>
            </a:pPr>
            <a:r>
              <a:rPr lang="fr-FR" dirty="0" smtClean="0"/>
              <a:t>Architecture</a:t>
            </a:r>
          </a:p>
          <a:p>
            <a:pPr marL="342900" lvl="1" indent="0">
              <a:buNone/>
            </a:pPr>
            <a:endParaRPr lang="fr-FR" dirty="0"/>
          </a:p>
          <a:p>
            <a:pPr marL="400050" indent="-400050">
              <a:buFont typeface="+mj-lt"/>
              <a:buAutoNum type="romanUcPeriod"/>
            </a:pPr>
            <a:r>
              <a:rPr lang="fr-FR" dirty="0" smtClean="0"/>
              <a:t>Exploitation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dirty="0" err="1" smtClean="0"/>
              <a:t>PyNN</a:t>
            </a:r>
            <a:endParaRPr lang="fr-FR" dirty="0" smtClean="0"/>
          </a:p>
          <a:p>
            <a:pPr marL="685800" lvl="1" indent="-342900">
              <a:buFont typeface="+mj-lt"/>
              <a:buAutoNum type="alphaUcPeriod"/>
            </a:pPr>
            <a:r>
              <a:rPr lang="fr-FR" dirty="0" smtClean="0"/>
              <a:t>Émulateurs </a:t>
            </a:r>
          </a:p>
          <a:p>
            <a:pPr marL="685800" lvl="1" indent="-342900">
              <a:buFont typeface="+mj-lt"/>
              <a:buAutoNum type="alphaUcPeriod"/>
            </a:pPr>
            <a:r>
              <a:rPr lang="fr-FR" dirty="0" err="1" smtClean="0"/>
              <a:t>Platforme</a:t>
            </a:r>
            <a:r>
              <a:rPr lang="fr-FR" dirty="0" smtClean="0"/>
              <a:t> HBP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</a:t>
            </a:r>
            <a:r>
              <a:rPr lang="fr-FR" dirty="0" smtClean="0"/>
              <a:t>	Le Cerveaux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17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neurone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15" y="1675019"/>
            <a:ext cx="5628264" cy="3085901"/>
          </a:xfrm>
          <a:solidFill>
            <a:schemeClr val="bg1">
              <a:lumMod val="75000"/>
              <a:lumOff val="25000"/>
              <a:alpha val="70000"/>
            </a:schemeClr>
          </a:solidFill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402378" y="4760920"/>
            <a:ext cx="4760963" cy="1643149"/>
          </a:xfrm>
        </p:spPr>
        <p:txBody>
          <a:bodyPr/>
          <a:lstStyle/>
          <a:p>
            <a:pPr marL="400050" indent="-285750">
              <a:buFont typeface="Arial" charset="0"/>
              <a:buChar char="•"/>
            </a:pPr>
            <a:r>
              <a:rPr lang="fr-FR" dirty="0"/>
              <a:t>Cellule nerveuse</a:t>
            </a:r>
          </a:p>
          <a:p>
            <a:pPr marL="400050" indent="-285750">
              <a:buFont typeface="Arial" charset="0"/>
              <a:buChar char="•"/>
            </a:pPr>
            <a:r>
              <a:rPr lang="fr-FR" dirty="0"/>
              <a:t>Unité de traitement de l’information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Cerveaux</a:t>
            </a:r>
            <a:r>
              <a:rPr lang="fr-FR" dirty="0" smtClean="0"/>
              <a:t>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Neurone</a:t>
            </a:r>
            <a:r>
              <a:rPr lang="fr-FR" dirty="0" smtClean="0"/>
              <a:t>	La Synapse	Le Réseaux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98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synapses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07" y="2051266"/>
            <a:ext cx="7152548" cy="1448391"/>
          </a:xfrm>
        </p:spPr>
      </p:pic>
      <p:sp>
        <p:nvSpPr>
          <p:cNvPr id="5" name="ZoneTexte 4"/>
          <p:cNvSpPr txBox="1"/>
          <p:nvPr/>
        </p:nvSpPr>
        <p:spPr>
          <a:xfrm>
            <a:off x="3236154" y="4729942"/>
            <a:ext cx="2842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Vecteur de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Interaction chimique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mobiles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Cerveaux</a:t>
            </a:r>
            <a:r>
              <a:rPr lang="fr-FR" dirty="0" smtClean="0"/>
              <a:t>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Neurone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La Synapse</a:t>
            </a:r>
            <a:r>
              <a:rPr lang="fr-FR" dirty="0" smtClean="0"/>
              <a:t>	Le Réseaux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7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réseaux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95718"/>
            <a:ext cx="3659187" cy="275048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31178" y="2249486"/>
            <a:ext cx="4054381" cy="3541714"/>
          </a:xfrm>
          <a:solidFill>
            <a:schemeClr val="bg1">
              <a:lumMod val="75000"/>
              <a:lumOff val="25000"/>
              <a:alpha val="64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 cerveau humain :</a:t>
            </a:r>
          </a:p>
          <a:p>
            <a:r>
              <a:rPr lang="fr-FR" dirty="0" smtClean="0"/>
              <a:t>86 à 100 milliard de neurones</a:t>
            </a:r>
          </a:p>
          <a:p>
            <a:endParaRPr lang="fr-FR" dirty="0" smtClean="0"/>
          </a:p>
          <a:p>
            <a:r>
              <a:rPr lang="fr-FR" dirty="0" smtClean="0"/>
              <a:t>Un neurones connecté de1 à plus 100 000 synapses (10 000 en moyenne)</a:t>
            </a:r>
          </a:p>
          <a:p>
            <a:endParaRPr lang="fr-FR" dirty="0"/>
          </a:p>
          <a:p>
            <a:r>
              <a:rPr lang="fr-FR" dirty="0" smtClean="0"/>
              <a:t>~5 synapses d’un neurone à n’importe quel autre.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Cerveaux</a:t>
            </a:r>
            <a:r>
              <a:rPr lang="fr-FR" dirty="0" smtClean="0"/>
              <a:t>	</a:t>
            </a:r>
            <a:r>
              <a:rPr lang="fr-FR" dirty="0" err="1" smtClean="0"/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Neurone	La Synapse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Le Réseaux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57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1495473"/>
            <a:ext cx="6398722" cy="3138573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00100" y="4769643"/>
            <a:ext cx="7578977" cy="1461399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Equipe d’Heidelberg</a:t>
            </a:r>
          </a:p>
          <a:p>
            <a:r>
              <a:rPr lang="fr-FR" dirty="0" smtClean="0"/>
              <a:t>Simulation hardware</a:t>
            </a:r>
          </a:p>
          <a:p>
            <a:r>
              <a:rPr lang="fr-FR" dirty="0" smtClean="0"/>
              <a:t>20 modules </a:t>
            </a:r>
            <a:r>
              <a:rPr lang="fr-FR" dirty="0" err="1" smtClean="0"/>
              <a:t>neuromorphique</a:t>
            </a:r>
            <a:endParaRPr lang="fr-FR" dirty="0" smtClean="0"/>
          </a:p>
          <a:p>
            <a:r>
              <a:rPr lang="fr-FR" dirty="0" smtClean="0"/>
              <a:t>Simulation plus </a:t>
            </a:r>
            <a:r>
              <a:rPr lang="fr-FR" dirty="0" err="1" smtClean="0"/>
              <a:t>éconnome</a:t>
            </a:r>
            <a:r>
              <a:rPr lang="fr-FR" dirty="0" smtClean="0"/>
              <a:t> et 10</a:t>
            </a:r>
            <a:r>
              <a:rPr lang="fr-FR" baseline="30000" dirty="0" smtClean="0"/>
              <a:t>3 </a:t>
            </a:r>
            <a:r>
              <a:rPr lang="fr-FR" dirty="0" smtClean="0"/>
              <a:t>à 10</a:t>
            </a:r>
            <a:r>
              <a:rPr lang="fr-FR" baseline="30000" dirty="0" smtClean="0"/>
              <a:t>5 </a:t>
            </a:r>
            <a:r>
              <a:rPr lang="fr-FR" dirty="0" smtClean="0"/>
              <a:t>fois plus rapide que la réalité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Présentation</a:t>
            </a:r>
            <a:r>
              <a:rPr lang="fr-FR" dirty="0" smtClean="0"/>
              <a:t> 	Modules </a:t>
            </a:r>
            <a:r>
              <a:rPr lang="fr-FR" dirty="0" err="1" smtClean="0"/>
              <a:t>Neuromorphiques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 </a:t>
            </a:r>
            <a:r>
              <a:rPr lang="fr-FR" dirty="0" err="1" smtClean="0"/>
              <a:t>neuromorphiques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2806355"/>
            <a:ext cx="3659187" cy="242797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Elément centrale de </a:t>
            </a:r>
            <a:r>
              <a:rPr lang="fr-FR" dirty="0" err="1" smtClean="0"/>
              <a:t>BrainScaleS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Milieu de simulation</a:t>
            </a:r>
          </a:p>
          <a:p>
            <a:endParaRPr lang="fr-FR" dirty="0" smtClean="0"/>
          </a:p>
          <a:p>
            <a:r>
              <a:rPr lang="fr-FR" dirty="0" smtClean="0"/>
              <a:t>Composants aux cœur de la simulation :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Wafer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Carte FPGA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</a:t>
            </a:r>
            <a:r>
              <a:rPr lang="fr-FR" dirty="0" smtClean="0"/>
              <a:t>	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 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WAFER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56" y="2921794"/>
            <a:ext cx="3175000" cy="2197100"/>
          </a:xfrm>
        </p:spPr>
      </p:pic>
      <p:sp>
        <p:nvSpPr>
          <p:cNvPr id="5" name="ZoneTexte 4"/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	Le Cerveaux	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BrainScaleS</a:t>
            </a:r>
            <a:r>
              <a:rPr lang="fr-FR" dirty="0" smtClean="0"/>
              <a:t>	</a:t>
            </a:r>
            <a:r>
              <a:rPr lang="fr-FR" dirty="0" err="1" smtClean="0"/>
              <a:t>SpiNNaker</a:t>
            </a:r>
            <a:r>
              <a:rPr lang="fr-FR" dirty="0" smtClean="0"/>
              <a:t>	</a:t>
            </a:r>
            <a:r>
              <a:rPr lang="fr-FR" dirty="0"/>
              <a:t> Exploitation 	</a:t>
            </a:r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369333"/>
            <a:ext cx="9143999" cy="387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Cercle de </a:t>
            </a:r>
            <a:r>
              <a:rPr lang="fr-FR" dirty="0"/>
              <a:t>s</a:t>
            </a:r>
            <a:r>
              <a:rPr lang="fr-FR" dirty="0" smtClean="0"/>
              <a:t>ilicone de 20cm de diamètre</a:t>
            </a:r>
          </a:p>
          <a:p>
            <a:endParaRPr lang="fr-FR" dirty="0"/>
          </a:p>
          <a:p>
            <a:r>
              <a:rPr lang="fr-FR" dirty="0" smtClean="0"/>
              <a:t>Lieu de la simulation</a:t>
            </a:r>
          </a:p>
          <a:p>
            <a:endParaRPr lang="fr-FR" dirty="0"/>
          </a:p>
          <a:p>
            <a:r>
              <a:rPr lang="fr-FR" dirty="0" smtClean="0"/>
              <a:t>384 Puce HICANN : 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128 000 synapse</a:t>
            </a:r>
          </a:p>
          <a:p>
            <a:pPr lvl="1">
              <a:buFont typeface="Courier New" charset="0"/>
              <a:buChar char="o"/>
            </a:pPr>
            <a:r>
              <a:rPr lang="fr-FR" dirty="0" smtClean="0"/>
              <a:t>512 « neurone </a:t>
            </a:r>
            <a:r>
              <a:rPr lang="fr-FR" dirty="0" err="1" smtClean="0"/>
              <a:t>electronique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369333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Présentation 	</a:t>
            </a:r>
            <a:r>
              <a:rPr lang="fr-FR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Modules </a:t>
            </a:r>
            <a:r>
              <a:rPr lang="fr-FR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Neuromorphiques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490</TotalTime>
  <Words>610</Words>
  <Application>Microsoft Macintosh PowerPoint</Application>
  <PresentationFormat>Présentation à l'écran (4:3)</PresentationFormat>
  <Paragraphs>217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Calibri</vt:lpstr>
      <vt:lpstr>Courier New</vt:lpstr>
      <vt:lpstr>Mangal</vt:lpstr>
      <vt:lpstr>Trebuchet MS</vt:lpstr>
      <vt:lpstr>Tw Cen MT</vt:lpstr>
      <vt:lpstr>Wingdings</vt:lpstr>
      <vt:lpstr>Arial</vt:lpstr>
      <vt:lpstr>Circuit</vt:lpstr>
      <vt:lpstr>Soutenance de projet de 3ème année </vt:lpstr>
      <vt:lpstr>Introduction</vt:lpstr>
      <vt:lpstr>Plan</vt:lpstr>
      <vt:lpstr>Le neurone</vt:lpstr>
      <vt:lpstr>La synapses</vt:lpstr>
      <vt:lpstr>Le réseaux</vt:lpstr>
      <vt:lpstr>presentation</vt:lpstr>
      <vt:lpstr>Modules neuromorphiques</vt:lpstr>
      <vt:lpstr>WAFER</vt:lpstr>
      <vt:lpstr>Carte FPGA</vt:lpstr>
      <vt:lpstr>Présentation</vt:lpstr>
      <vt:lpstr>L’incohérence mémoire</vt:lpstr>
      <vt:lpstr>Le non déterminisme</vt:lpstr>
      <vt:lpstr>Simulation évenementielle</vt:lpstr>
      <vt:lpstr>architecture</vt:lpstr>
      <vt:lpstr>Niveaux 1 : le hardware</vt:lpstr>
      <vt:lpstr>Présentation PowerPoint</vt:lpstr>
      <vt:lpstr>PyNN</vt:lpstr>
      <vt:lpstr>EMULATEURS</vt:lpstr>
      <vt:lpstr>Platforme hbp : utilisation de la platforme collaborative</vt:lpstr>
      <vt:lpstr>Platforme hbp : utilisation de la platforme collaborative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de 3ème année </dc:title>
  <dc:creator>Justin Goutey</dc:creator>
  <cp:lastModifiedBy>Justin Goutey</cp:lastModifiedBy>
  <cp:revision>34</cp:revision>
  <cp:lastPrinted>2017-03-04T10:59:11Z</cp:lastPrinted>
  <dcterms:created xsi:type="dcterms:W3CDTF">2017-03-03T21:05:38Z</dcterms:created>
  <dcterms:modified xsi:type="dcterms:W3CDTF">2017-03-04T16:37:22Z</dcterms:modified>
</cp:coreProperties>
</file>